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roxima Nova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regular.fntdata"/><Relationship Id="rId25" Type="http://schemas.openxmlformats.org/officeDocument/2006/relationships/slide" Target="slides/slide20.xml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6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8.xml"/><Relationship Id="rId35" Type="http://schemas.openxmlformats.org/officeDocument/2006/relationships/font" Target="fonts/Oswald-bold.fntdata"/><Relationship Id="rId12" Type="http://schemas.openxmlformats.org/officeDocument/2006/relationships/slide" Target="slides/slide7.xml"/><Relationship Id="rId34" Type="http://schemas.openxmlformats.org/officeDocument/2006/relationships/font" Target="fonts/Oswal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d5d74d07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9d5d74d07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d5d74d07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9d5d74d07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d5d74d07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9d5d74d07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d5d74d07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9d5d74d07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9d5d74d07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9d5d74d07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9d5d74d07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9d5d74d07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9d5d74d07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9d5d74d07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d5d74d07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9d5d74d07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d5d74d07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9d5d74d07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9d5d74d07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9d5d74d07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d5d74d0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d5d74d0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9e188b91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9e188b91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77a0ba57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77a0ba57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84a38f3dd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84a38f3dd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d5d74d0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d5d74d0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d5d74d07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9d5d74d07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d5d74d07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d5d74d07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d5d74d07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9d5d74d07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8405b79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8405b79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25" y="0"/>
            <a:ext cx="9144000" cy="359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 Image over top</a:t>
            </a:r>
            <a:endParaRPr b="1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0" y="3477450"/>
            <a:ext cx="9159300" cy="166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4068625" y="4209562"/>
            <a:ext cx="4912800" cy="5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068625" y="4436459"/>
            <a:ext cx="50754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2525" y="3813612"/>
            <a:ext cx="2659151" cy="1037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2"/>
          <p:cNvCxnSpPr/>
          <p:nvPr/>
        </p:nvCxnSpPr>
        <p:spPr>
          <a:xfrm>
            <a:off x="3754550" y="3779525"/>
            <a:ext cx="0" cy="10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25" y="0"/>
            <a:ext cx="9144000" cy="359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 Image over top</a:t>
            </a:r>
            <a:endParaRPr b="1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77450"/>
            <a:ext cx="9159300" cy="166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>
            <p:ph type="ctrTitle"/>
          </p:nvPr>
        </p:nvSpPr>
        <p:spPr>
          <a:xfrm>
            <a:off x="4068625" y="4209562"/>
            <a:ext cx="4912800" cy="5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4068625" y="4436459"/>
            <a:ext cx="50754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22" name="Google Shape;22;p3"/>
          <p:cNvCxnSpPr/>
          <p:nvPr/>
        </p:nvCxnSpPr>
        <p:spPr>
          <a:xfrm>
            <a:off x="3754550" y="3779525"/>
            <a:ext cx="0" cy="10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9150" y="3559075"/>
            <a:ext cx="3613003" cy="152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943325" y="2150850"/>
            <a:ext cx="7257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2100" y="-125"/>
            <a:ext cx="4572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0"/>
          <p:cNvSpPr txBox="1"/>
          <p:nvPr>
            <p:ph type="title"/>
          </p:nvPr>
        </p:nvSpPr>
        <p:spPr>
          <a:xfrm>
            <a:off x="265500" y="1830475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10400" y="4508127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4068625" y="3942287"/>
            <a:ext cx="4912800" cy="5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CDC Diabetes Prediction Based on Health Indicators</a:t>
            </a:r>
            <a:endParaRPr sz="2600"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28656" l="0" r="0" t="14382"/>
          <a:stretch/>
        </p:blipFill>
        <p:spPr>
          <a:xfrm>
            <a:off x="0" y="0"/>
            <a:ext cx="9144003" cy="34718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987325" y="4436459"/>
            <a:ext cx="50754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 Abbatessa &amp; Rajendra Goparaju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(cont.d)</a:t>
            </a:r>
            <a:endParaRPr/>
          </a:p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       SciKit-Learn’s Random Forest Classifier (all features)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95075"/>
            <a:ext cx="9143999" cy="5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(cont.d)</a:t>
            </a:r>
            <a:endParaRPr/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            Keras’ Neural Networks Classifier (all features)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5413"/>
            <a:ext cx="9144000" cy="572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(cont.d)</a:t>
            </a:r>
            <a:endParaRPr/>
          </a:p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                         XGBoost Classifier (all features)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4738"/>
            <a:ext cx="9143998" cy="53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(cont.d)</a:t>
            </a:r>
            <a:endParaRPr/>
          </a:p>
        </p:txBody>
      </p:sp>
      <p:sp>
        <p:nvSpPr>
          <p:cNvPr id="163" name="Google Shape;16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  SciKit-Learn’s Random Forest Classifier (selected features)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9422"/>
            <a:ext cx="9143998" cy="524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(cont.d)</a:t>
            </a:r>
            <a:endParaRPr/>
          </a:p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       Keras’ Neural Networks Classifier (selected features)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5556"/>
            <a:ext cx="9144002" cy="532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(cont.d)</a:t>
            </a:r>
            <a:endParaRPr/>
          </a:p>
        </p:txBody>
      </p:sp>
      <p:sp>
        <p:nvSpPr>
          <p:cNvPr id="179" name="Google Shape;17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                   XGBoost Classifier (selected features)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0609"/>
            <a:ext cx="9144002" cy="542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(cont.d)</a:t>
            </a:r>
            <a:endParaRPr/>
          </a:p>
        </p:txBody>
      </p:sp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   </a:t>
            </a:r>
            <a:r>
              <a:rPr lang="en" sz="1700"/>
              <a:t>SciKit-Learn’s Random Forest Classifier (all features and optimal hyperparameters)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0331"/>
            <a:ext cx="9144002" cy="542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(cont.d)</a:t>
            </a:r>
            <a:endParaRPr/>
          </a:p>
        </p:txBody>
      </p:sp>
      <p:sp>
        <p:nvSpPr>
          <p:cNvPr id="195" name="Google Shape;19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Keras’ Neural Networks Classifier (all features and optimal hyperparameters)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9153"/>
            <a:ext cx="9143999" cy="525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(cont.d)</a:t>
            </a:r>
            <a:endParaRPr/>
          </a:p>
        </p:txBody>
      </p:sp>
      <p:sp>
        <p:nvSpPr>
          <p:cNvPr id="203" name="Google Shape;20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XGBoost Classifier (all features and optimal hyperparameters)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2809"/>
            <a:ext cx="9144002" cy="537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(cont.d)</a:t>
            </a:r>
            <a:endParaRPr/>
          </a:p>
        </p:txBody>
      </p:sp>
      <p:sp>
        <p:nvSpPr>
          <p:cNvPr id="211" name="Google Shape;21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029" y="0"/>
            <a:ext cx="369794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6556075" y="1800775"/>
            <a:ext cx="23937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***Keras’ Neural Networks Classifier (all features and optimal hyperparameters) proved to be the best model at predicting whether someone was diabetic, pre-diabetic, or healthy based on health indicators***</a:t>
            </a:r>
            <a:endParaRPr b="1" sz="1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573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Background/How the Idea Came to Be								                Slide 3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Methodology - Data Cleaning/Preprocessing							                Slide 4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Methodology - Exploratory Data Analysis							                         Slide 5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Methodology - Data Division/Model Selection 						                         Slide 6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Methodology - Feature Selection									                Slide 7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Methodology - Hyperparameter Tuning								                Slide 8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Results														         Slides 9-19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Future Work														      Slide 20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were to do anything differently, we would: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using a graphics processing unit (GPU) to perform more in-depth hyperparameter tuning and/or train the models quicker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incorporating self-developed models to compare against SciKit-Learn and Keras’ counterparts, in addition to XGBoost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incorporating our own hyperparameter tuning to compare against GridSearchCV</a:t>
            </a:r>
            <a:endParaRPr/>
          </a:p>
        </p:txBody>
      </p:sp>
      <p:sp>
        <p:nvSpPr>
          <p:cNvPr id="220" name="Google Shape;22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Background/How the Idea Came to Be</a:t>
            </a:r>
            <a:endParaRPr/>
          </a:p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We were initially interested in a science-based, data science-focused project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After some discussion, we agreed upon a project focused on healthcare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After researching publicly accessible datasets in the UC Irvine Machine Learning Repository, we stumbled upon a dataset titled “CDC Diabetes Health Indicators”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We chose this dataset in particular because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-The dataset is only eight years old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-It consists of 253,680 instances (more data = stronger ML/DL models), each of which represents a person </a:t>
            </a: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participating</a:t>
            </a: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in a study (real data)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-Its creation was funded by the CDC, and it has no missing values (trustworthy) 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Data Cleaning/Preprocessing</a:t>
            </a:r>
            <a:endParaRPr/>
          </a:p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456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an effort to </a:t>
            </a:r>
            <a:r>
              <a:rPr lang="en" sz="1200"/>
              <a:t>clean</a:t>
            </a:r>
            <a:r>
              <a:rPr lang="en" sz="1200"/>
              <a:t> the data, we: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Changed the variable data types from float-based to integer-based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Removed outliers from the variable “BMI” using the Interquartile Range (IQR) Method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Dropped duplicate rows from the Pandas DataFrame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Shuffled the data to eliminate the possibility of any biases, such as when calculating accuracy during model implementation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Standardized the non-binary features and dropped the non-standardized features from the dataframe</a:t>
            </a:r>
            <a:endParaRPr sz="1200"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129" y="2218125"/>
            <a:ext cx="3550276" cy="269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75" y="2240350"/>
            <a:ext cx="3515978" cy="26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1716725" y="4769450"/>
            <a:ext cx="30915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Before removing outliers from “BMI”</a:t>
            </a:r>
            <a:endParaRPr sz="1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5351225" y="4769450"/>
            <a:ext cx="30915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After</a:t>
            </a:r>
            <a:r>
              <a:rPr lang="en"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removing outliers from “BMI”</a:t>
            </a:r>
            <a:endParaRPr sz="1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Exploratory Data Analysis</a:t>
            </a:r>
            <a:endParaRPr/>
          </a:p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 plotted a correlation heatmap to determine the correlations between the features present in the dataset</a:t>
            </a:r>
            <a:endParaRPr sz="120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39" y="1233375"/>
            <a:ext cx="4337175" cy="38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5708900" y="2098925"/>
            <a:ext cx="2824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Since the highest correlation coefficient between two independent variables was 0.51 (considerably weak positive correlation), no independent variables were confounded, thus we kept all features for ML/DL model development</a:t>
            </a:r>
            <a:endParaRPr sz="1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Data Division/Model Selection</a:t>
            </a:r>
            <a:endParaRPr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Data Division</a:t>
            </a:r>
            <a:endParaRPr sz="1200" u="sng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Once we isolated the features (X) from the target (y), we performed a train-test split on the data, allocating 70% of the data for training and the remaining 30% for testing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 followed up the train-test split by performing another split on the testing data, allocating 50% of the data for validation and the remaining 50% for testing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For each of the ten different models we implemented, we predicted the target variable both for the cross-validation dataset as a baseline and for the test dataset as a final result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This data division was </a:t>
            </a:r>
            <a:r>
              <a:rPr lang="en" sz="1200"/>
              <a:t>repeated</a:t>
            </a:r>
            <a:r>
              <a:rPr lang="en" sz="1200"/>
              <a:t> over two iterations (once when </a:t>
            </a:r>
            <a:r>
              <a:rPr lang="en" sz="1200"/>
              <a:t>working</a:t>
            </a:r>
            <a:r>
              <a:rPr lang="en" sz="1200"/>
              <a:t> with all the features, a second time after feature selection was implemented)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/>
              <a:t>Model Selection</a:t>
            </a:r>
            <a:endParaRPr sz="1200" u="sng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 the beginning, we chose SciKit-Learn’s Decision Tree Classifier, SciKit-Learn’s Random Forest Classifier, Keras’ Neural Networks Classifier, and the XGBoost Classifier because we were familiar with all four of these models prior and knew they were all capable of multi-class classification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As the project went on, we decided to forego the Decision Tree Classifier because the Random Forest Classifier produced better metrics  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Feature Selection</a:t>
            </a:r>
            <a:endParaRPr/>
          </a:p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 implemented two techniques, both with the use of SciKit-Learn’s ExtraTreesClassifier: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Tree-based feature selection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Feature selection as part of a pipeline/tree’s feature importance from Mean Decrease in Impurity (MDI)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Both techniques informed us of the same most important features: ‘BMI_standardized’, ‘GenHlth</a:t>
            </a:r>
            <a:r>
              <a:rPr lang="en" sz="1200"/>
              <a:t>_standardized</a:t>
            </a:r>
            <a:r>
              <a:rPr lang="en" sz="1200"/>
              <a:t>’, ‘MentHlth</a:t>
            </a:r>
            <a:r>
              <a:rPr lang="en" sz="1200"/>
              <a:t>_standardized</a:t>
            </a:r>
            <a:r>
              <a:rPr lang="en" sz="1200"/>
              <a:t>’, ‘PhysHlth</a:t>
            </a:r>
            <a:r>
              <a:rPr lang="en" sz="1200"/>
              <a:t>_standardized</a:t>
            </a:r>
            <a:r>
              <a:rPr lang="en" sz="1200"/>
              <a:t>’, ‘Age</a:t>
            </a:r>
            <a:r>
              <a:rPr lang="en" sz="1200"/>
              <a:t>_standardized</a:t>
            </a:r>
            <a:r>
              <a:rPr lang="en" sz="1200"/>
              <a:t>’, ‘Education</a:t>
            </a:r>
            <a:r>
              <a:rPr lang="en" sz="1200"/>
              <a:t>_standardized</a:t>
            </a:r>
            <a:r>
              <a:rPr lang="en" sz="1200"/>
              <a:t>’, and ‘Income</a:t>
            </a:r>
            <a:r>
              <a:rPr lang="en" sz="1200"/>
              <a:t>_standardized</a:t>
            </a:r>
            <a:r>
              <a:rPr lang="en" sz="1200"/>
              <a:t>’</a:t>
            </a:r>
            <a:endParaRPr sz="1200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352" y="2314125"/>
            <a:ext cx="41629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061" y="2314125"/>
            <a:ext cx="3666915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1630150" y="4772050"/>
            <a:ext cx="30273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</a:t>
            </a:r>
            <a:r>
              <a:rPr lang="en"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Tree-based feature selection</a:t>
            </a:r>
            <a:endParaRPr sz="1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6253425" y="4772050"/>
            <a:ext cx="26157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 selection as part of a pipeline/tree’s feature importance from Mean Decrease in Impurity (MDI)</a:t>
            </a:r>
            <a:endParaRPr sz="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Hyperparameter Tuning</a:t>
            </a:r>
            <a:endParaRPr/>
          </a:p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54030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We used GridSearchCV to perform hyperparameter tuning for the </a:t>
            </a:r>
            <a:r>
              <a:rPr lang="en" sz="850"/>
              <a:t>Random Forest Classifier, Neural Networks Classifier, and the XGBoost Classifier</a:t>
            </a:r>
            <a:endParaRPr sz="8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50" u="sng"/>
              <a:t>Random Forest Classifier</a:t>
            </a:r>
            <a:endParaRPr sz="850" u="sng"/>
          </a:p>
          <a:p>
            <a:pPr indent="-282575" lvl="0" marL="457200" rtl="0" algn="l">
              <a:spcBef>
                <a:spcPts val="160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“n_estimators” (The number of trees in the forest): 50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“criterion” (The function used to measure the quality of a split): “gini” 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“max_depth” (The maximum depth of the individual trees in the forest): 10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“min_samples_split” (The minimum number of samples required to split an internal node): 5</a:t>
            </a:r>
            <a:endParaRPr sz="8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50" u="sng"/>
              <a:t>Neural Networks Classifier</a:t>
            </a:r>
            <a:endParaRPr sz="850" u="sng"/>
          </a:p>
          <a:p>
            <a:pPr indent="-282575" lvl="0" marL="457200" rtl="0" algn="l">
              <a:spcBef>
                <a:spcPts val="160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“units” (The number of neurons in a particular layer): 32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“learning_rate” (Controls the size of the steps taken during the optimization process): 0.001 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“batch_size” (The number of </a:t>
            </a:r>
            <a:r>
              <a:rPr lang="en" sz="850"/>
              <a:t>training examples used in one iteration): 32 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“epochs” (Number of times the learning algorithm will work through the entire training dataset): 10 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“optimizer” (An algorithm that adjusts the model’s weights during training to minimize the loss function): “adam”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“activation” (A function that allows the neural network to learn complex patterns): “sigmoid”</a:t>
            </a:r>
            <a:endParaRPr sz="8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50" u="sng"/>
              <a:t>XGBoost Classifier</a:t>
            </a:r>
            <a:endParaRPr sz="850" u="sng"/>
          </a:p>
          <a:p>
            <a:pPr indent="-282575" lvl="0" marL="457200" rtl="0" algn="l">
              <a:spcBef>
                <a:spcPts val="160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“learning_rate”: 0.1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“n_estimators”: 100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“max_depth”: 5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“min_child_weight” (Minimum sum of instance weight needed in a child): 1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“subsample” (Fraction of samples used for fitting the individual base learners): 1.0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“colsample_bytree” (Fraction of features used for fitting the individual base learners): 1.0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“gamma” (Minimum loss reduction required to make a further partition on a leaf node): 0.1 </a:t>
            </a:r>
            <a:endParaRPr sz="8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                 SciKit-Learn’s Decision Tree Classifier (all features)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3925"/>
            <a:ext cx="9144002" cy="5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Club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